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6" r:id="rId2"/>
    <p:sldId id="317" r:id="rId3"/>
    <p:sldId id="290" r:id="rId4"/>
    <p:sldId id="318" r:id="rId5"/>
    <p:sldId id="350" r:id="rId6"/>
    <p:sldId id="351" r:id="rId7"/>
    <p:sldId id="352" r:id="rId8"/>
    <p:sldId id="353" r:id="rId9"/>
    <p:sldId id="319" r:id="rId10"/>
    <p:sldId id="354" r:id="rId11"/>
    <p:sldId id="320" r:id="rId12"/>
    <p:sldId id="321" r:id="rId13"/>
    <p:sldId id="323" r:id="rId14"/>
  </p:sldIdLst>
  <p:sldSz cx="10680700" cy="7556500"/>
  <p:notesSz cx="106807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80">
          <p15:clr>
            <a:srgbClr val="A4A3A4"/>
          </p15:clr>
        </p15:guide>
        <p15:guide id="2" pos="33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718" autoAdjust="0"/>
  </p:normalViewPr>
  <p:slideViewPr>
    <p:cSldViewPr>
      <p:cViewPr varScale="1">
        <p:scale>
          <a:sx n="98" d="100"/>
          <a:sy n="98" d="100"/>
        </p:scale>
        <p:origin x="1500" y="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44" y="-86"/>
      </p:cViewPr>
      <p:guideLst>
        <p:guide orient="horz" pos="2380"/>
        <p:guide pos="33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BFD6-B704-4D8C-9CE2-9E029C44E1F2}" type="datetimeFigureOut">
              <a:rPr lang="ko-KR" altLang="en-US" smtClean="0"/>
              <a:pPr/>
              <a:t>2020-08-15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EBB05-0B38-438D-8464-95A6229C60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517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49963" y="0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B782-D322-4A94-ABFD-AC32FFFD678B}" type="datetimeFigureOut">
              <a:rPr lang="ko-KR" altLang="en-US" smtClean="0"/>
              <a:pPr/>
              <a:t>2020-08-15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36925" y="566738"/>
            <a:ext cx="4006850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8388" y="3589338"/>
            <a:ext cx="8543925" cy="340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275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49963" y="7177088"/>
            <a:ext cx="4627562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674AE-9371-46A9-9AD9-C1D7E44614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1432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052" y="2342515"/>
            <a:ext cx="907859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6750-EB60-4293-8927-C25174F1683A}" type="datetime1">
              <a:rPr lang="en-US" altLang="ko-KR" smtClean="0"/>
              <a:t>8/15/2020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292388"/>
          </a:xfrm>
        </p:spPr>
        <p:txBody>
          <a:bodyPr lIns="0" tIns="0" rIns="0" bIns="0"/>
          <a:lstStyle>
            <a:lvl1pPr>
              <a:defRPr sz="9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sz="850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sz="1050" i="0" spc="-55" dirty="0">
                <a:solidFill>
                  <a:prstClr val="black"/>
                </a:solidFill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1050" i="0" spc="-5" smtClean="0">
                <a:solidFill>
                  <a:prstClr val="black"/>
                </a:solidFill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sz="1050" i="0" spc="-114" dirty="0">
                <a:solidFill>
                  <a:prstClr val="black"/>
                </a:solidFill>
                <a:latin typeface="Trebuchet MS"/>
                <a:cs typeface="Trebuchet MS"/>
              </a:rPr>
              <a:t>/</a:t>
            </a:r>
            <a:r>
              <a:rPr lang="en-US" altLang="ko-KR" sz="1050" i="0" spc="-5" dirty="0">
                <a:solidFill>
                  <a:prstClr val="black"/>
                </a:solidFill>
                <a:latin typeface="Trebuchet MS"/>
                <a:cs typeface="Trebuchet MS"/>
              </a:rPr>
              <a:t>13</a:t>
            </a:r>
            <a:r>
              <a:rPr lang="en-US" altLang="ko-KR" sz="1050" i="0" spc="-50" dirty="0">
                <a:solidFill>
                  <a:prstClr val="black"/>
                </a:solidFill>
                <a:latin typeface="Trebuchet MS"/>
                <a:cs typeface="Trebuchet MS"/>
              </a:rPr>
              <a:t>)</a:t>
            </a:r>
            <a:endParaRPr lang="en-US" altLang="ko-KR" sz="1050" i="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807726" y="965861"/>
            <a:ext cx="9065247" cy="484748"/>
          </a:xfrm>
        </p:spPr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/>
              </a:defRPr>
            </a:lvl1pPr>
          </a:lstStyle>
          <a:p>
            <a:r>
              <a:rPr lang="ko-KR" altLang="en-US" dirty="0"/>
              <a:t>제목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>
          <a:xfrm>
            <a:off x="807725" y="1699124"/>
            <a:ext cx="9564369" cy="754053"/>
          </a:xfrm>
        </p:spPr>
        <p:txBody>
          <a:bodyPr lIns="0" tIns="0" rIns="0" bIns="0"/>
          <a:lstStyle>
            <a:lvl1pPr marL="0" indent="0">
              <a:buNone/>
              <a:defRPr sz="2450" b="0" i="0" u="none">
                <a:solidFill>
                  <a:srgbClr val="0462C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휴먼매직체" panose="02030504000101010101" pitchFamily="18" charset="-127"/>
              </a:defRPr>
            </a:lvl1pPr>
          </a:lstStyle>
          <a:p>
            <a:r>
              <a:rPr lang="ko-KR" altLang="en-US" dirty="0"/>
              <a:t>제목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D905-75E1-46D6-8BEA-C9A92C5D1C26}" type="datetime1">
              <a:rPr lang="en-US" altLang="ko-KR" smtClean="0"/>
              <a:t>8/15/2020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D20C4-FAE2-4A75-B14F-7B5E4CD96252}" type="datetime1">
              <a:rPr lang="en-US" altLang="ko-KR" smtClean="0"/>
              <a:t>8/15/2020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03987" y="1367815"/>
            <a:ext cx="10275760" cy="443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" y="1167129"/>
            <a:ext cx="10674985" cy="4831080"/>
          </a:xfrm>
          <a:custGeom>
            <a:avLst/>
            <a:gdLst/>
            <a:ahLst/>
            <a:cxnLst/>
            <a:rect l="l" t="t" r="r" b="b"/>
            <a:pathLst>
              <a:path w="10674985" h="4831080">
                <a:moveTo>
                  <a:pt x="10514762" y="4631690"/>
                </a:moveTo>
                <a:lnTo>
                  <a:pt x="199415" y="4631690"/>
                </a:lnTo>
                <a:lnTo>
                  <a:pt x="199415" y="200672"/>
                </a:lnTo>
                <a:lnTo>
                  <a:pt x="159842" y="200672"/>
                </a:lnTo>
                <a:lnTo>
                  <a:pt x="159842" y="4631690"/>
                </a:lnTo>
                <a:lnTo>
                  <a:pt x="159842" y="4671060"/>
                </a:lnTo>
                <a:lnTo>
                  <a:pt x="10514762" y="4671060"/>
                </a:lnTo>
                <a:lnTo>
                  <a:pt x="10514762" y="4631690"/>
                </a:lnTo>
                <a:close/>
              </a:path>
              <a:path w="10674985" h="4831080">
                <a:moveTo>
                  <a:pt x="10514762" y="200685"/>
                </a:moveTo>
                <a:lnTo>
                  <a:pt x="10475176" y="200685"/>
                </a:lnTo>
                <a:lnTo>
                  <a:pt x="10475176" y="4631614"/>
                </a:lnTo>
                <a:lnTo>
                  <a:pt x="10514762" y="4631614"/>
                </a:lnTo>
                <a:lnTo>
                  <a:pt x="10514762" y="200685"/>
                </a:lnTo>
                <a:close/>
              </a:path>
              <a:path w="10674985" h="4831080">
                <a:moveTo>
                  <a:pt x="10514762" y="161290"/>
                </a:moveTo>
                <a:lnTo>
                  <a:pt x="159842" y="161290"/>
                </a:lnTo>
                <a:lnTo>
                  <a:pt x="159842" y="200660"/>
                </a:lnTo>
                <a:lnTo>
                  <a:pt x="10514762" y="200660"/>
                </a:lnTo>
                <a:lnTo>
                  <a:pt x="10514762" y="161290"/>
                </a:lnTo>
                <a:close/>
              </a:path>
              <a:path w="10674985" h="4831080">
                <a:moveTo>
                  <a:pt x="10674604" y="0"/>
                </a:moveTo>
                <a:lnTo>
                  <a:pt x="0" y="0"/>
                </a:lnTo>
                <a:lnTo>
                  <a:pt x="0" y="119380"/>
                </a:lnTo>
                <a:lnTo>
                  <a:pt x="0" y="4710430"/>
                </a:lnTo>
                <a:lnTo>
                  <a:pt x="0" y="4831080"/>
                </a:lnTo>
                <a:lnTo>
                  <a:pt x="10674604" y="4831080"/>
                </a:lnTo>
                <a:lnTo>
                  <a:pt x="10674604" y="4710836"/>
                </a:lnTo>
                <a:lnTo>
                  <a:pt x="10674604" y="4710430"/>
                </a:lnTo>
                <a:lnTo>
                  <a:pt x="10674604" y="119951"/>
                </a:lnTo>
                <a:lnTo>
                  <a:pt x="10554335" y="119951"/>
                </a:lnTo>
                <a:lnTo>
                  <a:pt x="10554335" y="4710430"/>
                </a:lnTo>
                <a:lnTo>
                  <a:pt x="120256" y="4710430"/>
                </a:lnTo>
                <a:lnTo>
                  <a:pt x="120256" y="119380"/>
                </a:lnTo>
                <a:lnTo>
                  <a:pt x="10674604" y="119380"/>
                </a:lnTo>
                <a:lnTo>
                  <a:pt x="1067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095943" y="772261"/>
            <a:ext cx="1534699" cy="275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6459" y="6101086"/>
            <a:ext cx="2625141" cy="5985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8E285-833A-4E3F-8083-8DADA4D88FDE}" type="datetime1">
              <a:rPr lang="en-US" altLang="ko-KR" smtClean="0"/>
              <a:t>8/15/2020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161583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36979" y="772261"/>
            <a:ext cx="200025" cy="6012180"/>
          </a:xfrm>
          <a:custGeom>
            <a:avLst/>
            <a:gdLst/>
            <a:ahLst/>
            <a:cxnLst/>
            <a:rect l="l" t="t" r="r" b="b"/>
            <a:pathLst>
              <a:path w="200025" h="6012180">
                <a:moveTo>
                  <a:pt x="199428" y="0"/>
                </a:moveTo>
                <a:lnTo>
                  <a:pt x="0" y="0"/>
                </a:lnTo>
                <a:lnTo>
                  <a:pt x="0" y="6011989"/>
                </a:lnTo>
                <a:lnTo>
                  <a:pt x="199428" y="6011989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1936407" y="6456768"/>
            <a:ext cx="1534699" cy="274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1936407" y="6433921"/>
            <a:ext cx="8670290" cy="0"/>
          </a:xfrm>
          <a:custGeom>
            <a:avLst/>
            <a:gdLst/>
            <a:ahLst/>
            <a:cxnLst/>
            <a:rect l="l" t="t" r="r" b="b"/>
            <a:pathLst>
              <a:path w="8670290">
                <a:moveTo>
                  <a:pt x="0" y="0"/>
                </a:moveTo>
                <a:lnTo>
                  <a:pt x="8669693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306744" y="3596559"/>
            <a:ext cx="1296213" cy="39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g object 20"/>
          <p:cNvSpPr/>
          <p:nvPr/>
        </p:nvSpPr>
        <p:spPr>
          <a:xfrm>
            <a:off x="107438" y="3529917"/>
            <a:ext cx="67943" cy="4993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22FF5-8123-4136-A623-6F10BE63A902}" type="datetime1">
              <a:rPr lang="en-US" altLang="ko-KR" smtClean="0"/>
              <a:t>8/15/2020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</p:spPr>
        <p:txBody>
          <a:bodyPr lIns="0" tIns="0" rIns="0" bIns="0"/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7" Type="http://schemas.openxmlformats.org/officeDocument/2006/relationships/image" Target="../media/image1.jpe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0166" y="773785"/>
            <a:ext cx="200025" cy="6010910"/>
          </a:xfrm>
          <a:custGeom>
            <a:avLst/>
            <a:gdLst/>
            <a:ahLst/>
            <a:cxnLst/>
            <a:rect l="l" t="t" r="r" b="b"/>
            <a:pathLst>
              <a:path w="200025" h="6010909">
                <a:moveTo>
                  <a:pt x="199428" y="0"/>
                </a:moveTo>
                <a:lnTo>
                  <a:pt x="0" y="0"/>
                </a:lnTo>
                <a:lnTo>
                  <a:pt x="0" y="6010465"/>
                </a:lnTo>
                <a:lnTo>
                  <a:pt x="199428" y="6010465"/>
                </a:lnTo>
                <a:lnTo>
                  <a:pt x="1994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19594" y="6433921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60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9594" y="1680070"/>
            <a:ext cx="9986645" cy="0"/>
          </a:xfrm>
          <a:custGeom>
            <a:avLst/>
            <a:gdLst/>
            <a:ahLst/>
            <a:cxnLst/>
            <a:rect l="l" t="t" r="r" b="b"/>
            <a:pathLst>
              <a:path w="9986645">
                <a:moveTo>
                  <a:pt x="0" y="0"/>
                </a:moveTo>
                <a:lnTo>
                  <a:pt x="9986505" y="0"/>
                </a:lnTo>
              </a:path>
            </a:pathLst>
          </a:custGeom>
          <a:ln w="10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9594" y="6462852"/>
            <a:ext cx="1536175" cy="277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748689" y="898080"/>
            <a:ext cx="392760" cy="105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613192" y="1003782"/>
            <a:ext cx="615022" cy="2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13192" y="1220076"/>
            <a:ext cx="631774" cy="108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693875" y="1328216"/>
            <a:ext cx="564781" cy="1081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730413" y="1436369"/>
            <a:ext cx="411035" cy="1081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479408" y="884123"/>
            <a:ext cx="427774" cy="104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372843" y="988555"/>
            <a:ext cx="659168" cy="426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476361" y="1415046"/>
            <a:ext cx="452132" cy="10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9232963" y="773061"/>
            <a:ext cx="301421" cy="768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972638" y="849934"/>
            <a:ext cx="685050" cy="3533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972638" y="1203312"/>
            <a:ext cx="715492" cy="883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9086812" y="1291666"/>
            <a:ext cx="618070" cy="883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117266" y="1380007"/>
            <a:ext cx="616534" cy="883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9137053" y="1468348"/>
            <a:ext cx="596747" cy="8834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9173590" y="1556689"/>
            <a:ext cx="304469" cy="837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9785565" y="806373"/>
            <a:ext cx="490194" cy="938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9758159" y="900201"/>
            <a:ext cx="689622" cy="959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9745992" y="996162"/>
            <a:ext cx="701789" cy="959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726193" y="1092123"/>
            <a:ext cx="701801" cy="95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9674440" y="1188084"/>
            <a:ext cx="723099" cy="959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9674440" y="1284046"/>
            <a:ext cx="707885" cy="1919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840366" y="1475955"/>
            <a:ext cx="499325" cy="8987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726" y="965861"/>
            <a:ext cx="9065247" cy="484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7725" y="1699124"/>
            <a:ext cx="9564369" cy="377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 u="heavy">
                <a:solidFill>
                  <a:srgbClr val="0462C1"/>
                </a:solidFill>
                <a:latin typeface="Noto Sans CJK JP Regular"/>
                <a:cs typeface="Noto Sans CJK JP Regular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86B6F-10FD-4E61-BE37-D82B6DB2F04B}" type="datetime1">
              <a:rPr lang="en-US" altLang="ko-KR" smtClean="0"/>
              <a:t>8/15/2020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R="36195">
              <a:spcBef>
                <a:spcPts val="25"/>
              </a:spcBef>
            </a:pPr>
            <a:endParaRPr lang="en-US" i="0" dirty="0">
              <a:latin typeface="MV Boli" pitchFamily="2" charset="0"/>
              <a:cs typeface="MV Boli" pitchFamily="2" charset="0"/>
            </a:endParaRPr>
          </a:p>
          <a:p>
            <a:pPr marR="36195" algn="r">
              <a:spcBef>
                <a:spcPts val="25"/>
              </a:spcBef>
            </a:pPr>
            <a:r>
              <a:rPr lang="en-US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‹#›</a:t>
            </a:fld>
            <a:r>
              <a:rPr lang="en-US" i="0" spc="-114" dirty="0">
                <a:latin typeface="Trebuchet MS"/>
                <a:cs typeface="Trebuchet MS"/>
              </a:rPr>
              <a:t>/</a:t>
            </a:r>
            <a:r>
              <a:rPr lang="en-US" i="0" spc="-5" dirty="0">
                <a:latin typeface="Trebuchet MS"/>
                <a:cs typeface="Trebuchet MS"/>
              </a:rPr>
              <a:t>13</a:t>
            </a:r>
            <a:r>
              <a:rPr lang="en-US" i="0" spc="-50" dirty="0">
                <a:latin typeface="Trebuchet MS"/>
                <a:cs typeface="Trebuchet MS"/>
              </a:rPr>
              <a:t>)</a:t>
            </a:r>
            <a:endParaRPr lang="en-US" dirty="0">
              <a:latin typeface="Trebuchet MS"/>
              <a:cs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휴먼둥근헤드라인" panose="02030504000101010101" pitchFamily="18" charset="-127"/>
          <a:ea typeface="휴먼둥근헤드라인" panose="02030504000101010101" pitchFamily="18" charset="-127"/>
          <a:cs typeface="+mj-cs"/>
        </a:defRPr>
      </a:lvl1pPr>
    </p:titleStyle>
    <p:bodyStyle>
      <a:lvl1pPr marL="0">
        <a:defRPr>
          <a:latin typeface="휴먼매직체" panose="02030504000101010101" pitchFamily="18" charset="-127"/>
          <a:ea typeface="휴먼매직체" panose="02030504000101010101" pitchFamily="18" charset="-127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5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7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9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4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9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0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3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6F5753-ED4E-4AE4-AB70-48E0D0C881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r>
              <a:rPr lang="en-US" b="1" spc="-220" dirty="0">
                <a:latin typeface="Times New Roman"/>
                <a:cs typeface="Times New Roman"/>
              </a:rPr>
              <a:t>		</a:t>
            </a: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85D1CF3-7485-49AE-A799-BAF72B17E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4987" y="2675730"/>
            <a:ext cx="6970395" cy="2535951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 marR="5080" algn="ctr">
              <a:lnSpc>
                <a:spcPts val="5670"/>
              </a:lnSpc>
              <a:spcBef>
                <a:spcPts val="815"/>
              </a:spcBef>
              <a:tabLst>
                <a:tab pos="2239645" algn="l"/>
                <a:tab pos="2388870" algn="l"/>
                <a:tab pos="5678170" algn="l"/>
              </a:tabLst>
            </a:pPr>
            <a:r>
              <a:rPr lang="ko-KR" altLang="en-US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스마트폰</a:t>
            </a:r>
            <a:r>
              <a:rPr lang="en-US" altLang="ko-KR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, </a:t>
            </a:r>
            <a:r>
              <a:rPr lang="ko-KR" altLang="en-US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웨어러블</a:t>
            </a:r>
            <a:r>
              <a:rPr lang="en-US" altLang="ko-KR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 </a:t>
            </a:r>
            <a:r>
              <a:rPr lang="ko-KR" altLang="en-US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기기 </a:t>
            </a:r>
            <a:br>
              <a:rPr lang="en-US" altLang="ko-KR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</a:br>
            <a:r>
              <a:rPr lang="ko-KR" altLang="en-US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제스처 인식</a:t>
            </a:r>
            <a:r>
              <a:rPr lang="en-US" altLang="ko-KR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 &amp; sensor </a:t>
            </a:r>
            <a:r>
              <a:rPr lang="ko-KR" altLang="en-US" sz="3500" spc="-65" dirty="0">
                <a:solidFill>
                  <a:srgbClr val="2E74B5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조사</a:t>
            </a:r>
            <a:endParaRPr lang="ko-KR" altLang="en-US" sz="350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  <a:t>IISL 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en-US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2020.08.15</a:t>
            </a:r>
            <a:br>
              <a:rPr lang="en-US" sz="2100" b="1" spc="-20" dirty="0">
                <a:solidFill>
                  <a:srgbClr val="404040"/>
                </a:solidFill>
                <a:latin typeface="MV Boli" pitchFamily="2" charset="0"/>
                <a:cs typeface="MV Boli" pitchFamily="2" charset="0"/>
              </a:rPr>
            </a:br>
            <a:r>
              <a:rPr lang="ko-KR" altLang="en-US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박은화</a:t>
            </a:r>
            <a:r>
              <a:rPr lang="en-US" altLang="ko-KR" sz="2100" spc="-20" dirty="0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, </a:t>
            </a:r>
            <a:r>
              <a:rPr lang="ko-KR" altLang="en-US" sz="2100" spc="-20" dirty="0" err="1">
                <a:solidFill>
                  <a:srgbClr val="40404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MV Boli" pitchFamily="2" charset="0"/>
              </a:rPr>
              <a:t>이소윤</a:t>
            </a:r>
            <a:endParaRPr lang="en-US" sz="2100" dirty="0">
              <a:latin typeface="휴먼매직체" panose="02030504000101010101" pitchFamily="18" charset="-127"/>
              <a:ea typeface="휴먼매직체" panose="02030504000101010101" pitchFamily="18" charset="-127"/>
              <a:cs typeface="MV Bol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0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10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8" name="object 29">
            <a:extLst>
              <a:ext uri="{FF2B5EF4-FFF2-40B4-BE49-F238E27FC236}">
                <a16:creationId xmlns:a16="http://schemas.microsoft.com/office/drawing/2014/main" id="{047CBC4B-9495-487C-BABD-C43CD8E1B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10 </a:t>
            </a:r>
            <a:r>
              <a:rPr lang="ko-KR" altLang="en-US" sz="2800" dirty="0"/>
              <a:t>특이 센서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10EA9-5770-4E7B-9980-B22FF567AC12}"/>
              </a:ext>
            </a:extLst>
          </p:cNvPr>
          <p:cNvSpPr txBox="1"/>
          <p:nvPr/>
        </p:nvSpPr>
        <p:spPr>
          <a:xfrm>
            <a:off x="622315" y="1879828"/>
            <a:ext cx="8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ToF</a:t>
            </a:r>
            <a:r>
              <a:rPr lang="en-US" altLang="ko-KR" dirty="0"/>
              <a:t> </a:t>
            </a:r>
            <a:r>
              <a:rPr lang="ko-KR" altLang="en-US" dirty="0"/>
              <a:t>센서 </a:t>
            </a:r>
            <a:r>
              <a:rPr lang="en-US" altLang="ko-KR" dirty="0"/>
              <a:t>:Time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Flight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83CA220-A76E-441C-B464-A6E0C79E240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737" y="2268019"/>
            <a:ext cx="2898613" cy="39261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817AA3-9464-4041-9E8C-FE76C805FFEA}"/>
              </a:ext>
            </a:extLst>
          </p:cNvPr>
          <p:cNvSpPr txBox="1"/>
          <p:nvPr/>
        </p:nvSpPr>
        <p:spPr>
          <a:xfrm>
            <a:off x="3794125" y="2530915"/>
            <a:ext cx="6322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스마트폰에 탑재되는 </a:t>
            </a:r>
            <a:r>
              <a:rPr lang="en-US" altLang="ko-KR" dirty="0" err="1"/>
              <a:t>ToF</a:t>
            </a:r>
            <a:r>
              <a:rPr lang="ko-KR" altLang="en-US" dirty="0"/>
              <a:t>카메라의 활용처는 주로 </a:t>
            </a:r>
            <a:r>
              <a:rPr lang="en-US" altLang="ko-KR" dirty="0"/>
              <a:t>AR, VR</a:t>
            </a:r>
            <a:r>
              <a:rPr lang="ko-KR" altLang="en-US" dirty="0"/>
              <a:t>에서 사용된다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적외선을 쏘아서 피사체를 스캔하기 때문에 </a:t>
            </a:r>
            <a:r>
              <a:rPr lang="en-US" altLang="ko-KR" dirty="0"/>
              <a:t>3D </a:t>
            </a:r>
            <a:r>
              <a:rPr lang="ko-KR" altLang="en-US" dirty="0"/>
              <a:t>스캔이 가능하다</a:t>
            </a:r>
            <a:r>
              <a:rPr lang="en-US" altLang="ko-KR" dirty="0"/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F3265C3-3B2E-4726-BAD1-BD5A1D74804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03545" y="3962351"/>
            <a:ext cx="4762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Galaxy Watch3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11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93A894E-D58A-4389-9633-055B1BEA903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796" y="1891793"/>
            <a:ext cx="3717477" cy="41724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8FDCEF3-E294-42CE-B0AC-47748A9E7A7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6528" y="6163399"/>
            <a:ext cx="5791200" cy="25717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8FC0BC-61F8-4325-90F8-80D945F5B63E}"/>
              </a:ext>
            </a:extLst>
          </p:cNvPr>
          <p:cNvSpPr txBox="1"/>
          <p:nvPr/>
        </p:nvSpPr>
        <p:spPr>
          <a:xfrm>
            <a:off x="4959350" y="1891793"/>
            <a:ext cx="53803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착용자 손 움직임을 감지해 주먹을 움켜줬다 펼치는 것으로 전화를 받을 수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받고 싶지 않은 전화는 손목을 흔들면 거부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낙상 감지 기능 </a:t>
            </a:r>
            <a:r>
              <a:rPr lang="en-US" altLang="ko-KR" dirty="0"/>
              <a:t>: </a:t>
            </a:r>
            <a:r>
              <a:rPr lang="ko-KR" altLang="en-US" dirty="0"/>
              <a:t>착용자가 넘어지면 자동으로 </a:t>
            </a:r>
            <a:r>
              <a:rPr lang="en-US" altLang="ko-KR" dirty="0"/>
              <a:t>60</a:t>
            </a:r>
            <a:r>
              <a:rPr lang="ko-KR" altLang="en-US" dirty="0"/>
              <a:t>초 동안 알람이 울리고 아무 응답이 없으면 저장된 비상 연락처에 착용자의 위치가 찍힌 문자 메시지와 현장 소음이 담긴 </a:t>
            </a:r>
            <a:r>
              <a:rPr lang="en-US" altLang="ko-KR" dirty="0"/>
              <a:t>5</a:t>
            </a:r>
            <a:r>
              <a:rPr lang="ko-KR" altLang="en-US" dirty="0"/>
              <a:t>초가량의 녹음 파일이 발송</a:t>
            </a:r>
          </a:p>
        </p:txBody>
      </p:sp>
    </p:spTree>
    <p:extLst>
      <p:ext uri="{BB962C8B-B14F-4D97-AF65-F5344CB8AC3E}">
        <p14:creationId xmlns:p14="http://schemas.microsoft.com/office/powerpoint/2010/main" val="152126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95996" y="1009484"/>
            <a:ext cx="8329327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altLang="ko-KR" sz="2400" b="1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Galaxy S9+ vs Galaxy S10+ </a:t>
            </a:r>
            <a:r>
              <a:rPr lang="ko-KR" altLang="en-US" sz="2400" b="1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제스처 인식 비교</a:t>
            </a:r>
            <a:br>
              <a:rPr lang="en-US" altLang="ko-KR" sz="2400" b="1" dirty="0">
                <a:latin typeface="휴먼매직체" pitchFamily="18" charset="-127"/>
                <a:ea typeface="휴먼매직체" pitchFamily="18" charset="-127"/>
                <a:cs typeface="Noto Sans CJK JP Regular"/>
              </a:rPr>
            </a:br>
            <a:endParaRPr sz="2400" b="1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>
          <a:xfrm>
            <a:off x="8069571" y="6457903"/>
            <a:ext cx="2580004" cy="307777"/>
          </a:xfrm>
        </p:spPr>
        <p:txBody>
          <a:bodyPr/>
          <a:lstStyle/>
          <a:p>
            <a:pPr marR="36195" algn="r">
              <a:spcBef>
                <a:spcPts val="25"/>
              </a:spcBef>
            </a:pPr>
            <a:endParaRPr lang="en-US" sz="1000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sz="1000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sz="1000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12</a:t>
            </a:fld>
            <a:r>
              <a:rPr lang="en-US" altLang="ko-KR" sz="1000" i="0" spc="-114" dirty="0">
                <a:latin typeface="Trebuchet MS"/>
                <a:cs typeface="Trebuchet MS"/>
              </a:rPr>
              <a:t>/</a:t>
            </a:r>
            <a:r>
              <a:rPr lang="en-US" altLang="ko-KR" sz="1000" i="0" spc="-5" dirty="0">
                <a:latin typeface="Trebuchet MS"/>
                <a:cs typeface="Trebuchet MS"/>
              </a:rPr>
              <a:t>13</a:t>
            </a:r>
            <a:r>
              <a:rPr lang="en-US" altLang="ko-KR" sz="1000" i="0" spc="-50" dirty="0">
                <a:latin typeface="Trebuchet MS"/>
                <a:cs typeface="Trebuchet MS"/>
              </a:rPr>
              <a:t>)</a:t>
            </a:r>
            <a:endParaRPr lang="en-US" altLang="ko-KR" sz="1000" dirty="0">
              <a:latin typeface="Trebuchet MS"/>
              <a:cs typeface="Trebuchet M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1E4512-579D-4497-86CC-A66A5C4A7E44}"/>
              </a:ext>
            </a:extLst>
          </p:cNvPr>
          <p:cNvGrpSpPr/>
          <p:nvPr/>
        </p:nvGrpSpPr>
        <p:grpSpPr>
          <a:xfrm>
            <a:off x="2756804" y="2549052"/>
            <a:ext cx="5447100" cy="3580360"/>
            <a:chOff x="3017392" y="151002"/>
            <a:chExt cx="6809448" cy="6493079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8B79E5E-26B9-4D3A-AE09-10A9D2D4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017392" y="192947"/>
              <a:ext cx="3338513" cy="645113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3A43A28-B993-4DEE-910C-9A584291B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76434" y="151002"/>
              <a:ext cx="3250406" cy="6451134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F8B79A-B2F0-4E5C-A304-49319A350008}"/>
                </a:ext>
              </a:extLst>
            </p:cNvPr>
            <p:cNvSpPr/>
            <p:nvPr/>
          </p:nvSpPr>
          <p:spPr>
            <a:xfrm>
              <a:off x="6568045" y="1585519"/>
              <a:ext cx="3250406" cy="68789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1CDE993-C939-4220-B59D-9218322C6BA2}"/>
                </a:ext>
              </a:extLst>
            </p:cNvPr>
            <p:cNvSpPr/>
            <p:nvPr/>
          </p:nvSpPr>
          <p:spPr>
            <a:xfrm>
              <a:off x="3059337" y="3298272"/>
              <a:ext cx="3250406" cy="5438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6CCCCB5-F2AE-4432-8010-5E00C6DD1A24}"/>
                </a:ext>
              </a:extLst>
            </p:cNvPr>
            <p:cNvSpPr/>
            <p:nvPr/>
          </p:nvSpPr>
          <p:spPr>
            <a:xfrm>
              <a:off x="3062841" y="3910670"/>
              <a:ext cx="3250406" cy="5438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507BB80-DE33-4499-ABCE-51CB1360192B}"/>
              </a:ext>
            </a:extLst>
          </p:cNvPr>
          <p:cNvSpPr txBox="1"/>
          <p:nvPr/>
        </p:nvSpPr>
        <p:spPr>
          <a:xfrm>
            <a:off x="3321200" y="1973309"/>
            <a:ext cx="1694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갤럭시 </a:t>
            </a:r>
            <a:r>
              <a:rPr lang="en-US" altLang="ko-KR" sz="1600" b="1" dirty="0"/>
              <a:t>S9+</a:t>
            </a:r>
            <a:endParaRPr lang="ko-KR" altLang="en-US" sz="1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E17C75-6B69-4C85-AA96-1BFDF78CC4D7}"/>
              </a:ext>
            </a:extLst>
          </p:cNvPr>
          <p:cNvSpPr txBox="1"/>
          <p:nvPr/>
        </p:nvSpPr>
        <p:spPr>
          <a:xfrm>
            <a:off x="6241967" y="1973309"/>
            <a:ext cx="1694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갤럭시 </a:t>
            </a:r>
            <a:r>
              <a:rPr lang="en-US" altLang="ko-KR" sz="1600" b="1" dirty="0"/>
              <a:t>S10+</a:t>
            </a:r>
            <a:endParaRPr lang="ko-KR" altLang="en-US" sz="1600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EBB40B-5432-4753-909D-FF106858EDE9}"/>
              </a:ext>
            </a:extLst>
          </p:cNvPr>
          <p:cNvGrpSpPr/>
          <p:nvPr/>
        </p:nvGrpSpPr>
        <p:grpSpPr>
          <a:xfrm>
            <a:off x="718037" y="2176713"/>
            <a:ext cx="1861304" cy="1830135"/>
            <a:chOff x="294465" y="937470"/>
            <a:chExt cx="3150766" cy="230197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E1EF3C7-74C3-4DD0-964F-5A4715BFB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t="20000" b="42324"/>
            <a:stretch/>
          </p:blipFill>
          <p:spPr>
            <a:xfrm>
              <a:off x="294465" y="937470"/>
              <a:ext cx="2974358" cy="23019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EE2B67-8CC5-4956-A40A-3D5B20626F08}"/>
                </a:ext>
              </a:extLst>
            </p:cNvPr>
            <p:cNvSpPr txBox="1"/>
            <p:nvPr/>
          </p:nvSpPr>
          <p:spPr>
            <a:xfrm>
              <a:off x="1024580" y="937470"/>
              <a:ext cx="2420651" cy="4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다이렉트 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A5D8EA-9AA7-41DF-8BAF-14BAC892F712}"/>
              </a:ext>
            </a:extLst>
          </p:cNvPr>
          <p:cNvGrpSpPr/>
          <p:nvPr/>
        </p:nvGrpSpPr>
        <p:grpSpPr>
          <a:xfrm>
            <a:off x="744164" y="4818063"/>
            <a:ext cx="1851651" cy="1909141"/>
            <a:chOff x="320592" y="3529668"/>
            <a:chExt cx="3134426" cy="240134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EA53FFF-C73F-4907-867E-757FB378E8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20046" b="40303"/>
            <a:stretch/>
          </p:blipFill>
          <p:spPr>
            <a:xfrm>
              <a:off x="320592" y="3529668"/>
              <a:ext cx="2948231" cy="240134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2B8EAE-DB91-49CA-AED4-8263041EFF5F}"/>
                </a:ext>
              </a:extLst>
            </p:cNvPr>
            <p:cNvSpPr txBox="1"/>
            <p:nvPr/>
          </p:nvSpPr>
          <p:spPr>
            <a:xfrm>
              <a:off x="506787" y="3573014"/>
              <a:ext cx="2948231" cy="42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지문센서 제스처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F9E5DB-FB55-4C69-9046-73CA9E2306BF}"/>
              </a:ext>
            </a:extLst>
          </p:cNvPr>
          <p:cNvGrpSpPr/>
          <p:nvPr/>
        </p:nvGrpSpPr>
        <p:grpSpPr>
          <a:xfrm>
            <a:off x="8264009" y="1748933"/>
            <a:ext cx="2183772" cy="1828011"/>
            <a:chOff x="9185801" y="184558"/>
            <a:chExt cx="2950224" cy="224825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F515D8B-473E-4C5E-8BBF-C0ACAF522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t="20917" b="42515"/>
            <a:stretch/>
          </p:blipFill>
          <p:spPr>
            <a:xfrm>
              <a:off x="9222060" y="184558"/>
              <a:ext cx="2913965" cy="22482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09BA1C-CD90-472D-BF07-7AA4EB1A8E48}"/>
                </a:ext>
              </a:extLst>
            </p:cNvPr>
            <p:cNvSpPr txBox="1"/>
            <p:nvPr/>
          </p:nvSpPr>
          <p:spPr>
            <a:xfrm>
              <a:off x="9185801" y="210371"/>
              <a:ext cx="201017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스마트 </a:t>
              </a:r>
              <a:r>
                <a:rPr lang="ko-KR" altLang="en-US" sz="1600" dirty="0" err="1"/>
                <a:t>스테이</a:t>
              </a:r>
              <a:endParaRPr lang="ko-KR" altLang="en-US" sz="16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B5A9F07-AEF0-48F3-A0F1-752E9D4301C6}"/>
              </a:ext>
            </a:extLst>
          </p:cNvPr>
          <p:cNvGrpSpPr/>
          <p:nvPr/>
        </p:nvGrpSpPr>
        <p:grpSpPr>
          <a:xfrm>
            <a:off x="8290848" y="3645806"/>
            <a:ext cx="2156933" cy="1774972"/>
            <a:chOff x="9222060" y="2608976"/>
            <a:chExt cx="2927388" cy="2561251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87908B6-4C2B-4D0A-A33B-CEABEE78B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t="21529" b="37003"/>
            <a:stretch/>
          </p:blipFill>
          <p:spPr>
            <a:xfrm>
              <a:off x="9222060" y="2608976"/>
              <a:ext cx="2927388" cy="256125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E4AF92-CD4F-4496-82F8-DDE9D7E353F0}"/>
                </a:ext>
              </a:extLst>
            </p:cNvPr>
            <p:cNvSpPr txBox="1"/>
            <p:nvPr/>
          </p:nvSpPr>
          <p:spPr>
            <a:xfrm>
              <a:off x="9262700" y="2678135"/>
              <a:ext cx="1694719" cy="48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스마트 알림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E849AFB-1A4D-48BB-B6FC-75DCC26892C2}"/>
              </a:ext>
            </a:extLst>
          </p:cNvPr>
          <p:cNvGrpSpPr/>
          <p:nvPr/>
        </p:nvGrpSpPr>
        <p:grpSpPr>
          <a:xfrm>
            <a:off x="8258656" y="5422672"/>
            <a:ext cx="2629258" cy="1909140"/>
            <a:chOff x="9177595" y="4421779"/>
            <a:chExt cx="3137444" cy="237914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A895619-F547-42E3-9003-7A5AE337C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/>
            <a:srcRect l="-386" t="21285" r="-269" b="37003"/>
            <a:stretch/>
          </p:blipFill>
          <p:spPr>
            <a:xfrm>
              <a:off x="9217757" y="4465794"/>
              <a:ext cx="2670672" cy="233513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881B9-F69F-4CEE-8930-8D54A087AB07}"/>
                </a:ext>
              </a:extLst>
            </p:cNvPr>
            <p:cNvSpPr txBox="1"/>
            <p:nvPr/>
          </p:nvSpPr>
          <p:spPr>
            <a:xfrm>
              <a:off x="9177595" y="4421779"/>
              <a:ext cx="3137444" cy="34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밀어서 전화 또는 메시지 발신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634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ko-KR" altLang="en-US" sz="2800" dirty="0"/>
              <a:t>아이폰 제스처 인식 기능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620269" cy="415562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213995" algn="l"/>
              </a:tabLst>
            </a:pP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들어서 깨우기</a:t>
            </a:r>
            <a:endParaRPr lang="en-US" altLang="ko-KR" sz="2000" spc="35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  -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iPhone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을 들어서 화면을 바라보면 기기에서 자동으로 잠금 화면을 깨웁니다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b="0" i="0" dirty="0">
                <a:solidFill>
                  <a:srgbClr val="333333"/>
                </a:solidFill>
                <a:effectLst/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endParaRPr lang="ko-KR" altLang="en-US" sz="2000" spc="35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2. 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머리를 움직이는 동작으로 작동하는 동작 인식 기능</a:t>
            </a:r>
            <a:endParaRPr lang="en-US" altLang="ko-KR" sz="2000" spc="35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  - 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터치스크린을 사용할 수 없는 장애인용 메뉴에 선택사항으로 포함된 것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,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    아이폰과 아이패드 전면 카메라에 의해 작동하는 이 기능은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    </a:t>
            </a:r>
            <a:r>
              <a:rPr lang="ko-KR" altLang="en-US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머리를 좌우로 돌리는 동작을 인식</a:t>
            </a:r>
            <a:r>
              <a:rPr lang="en-US" altLang="ko-KR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, </a:t>
            </a:r>
            <a:r>
              <a:rPr lang="ko-KR" altLang="en-US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기기의 작동을 제어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하게 돼 있다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.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EX)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예를 들어 이 기능을 켠 뒤 머리를 오른쪽 또는 왼쪽으로 돌리면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첫 화면이 나타나거나 음성 비서 기능인 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[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시리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]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를 작동시킬 수 있다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.</a:t>
            </a:r>
          </a:p>
          <a:p>
            <a:pPr marL="469265" lvl="1">
              <a:spcBef>
                <a:spcPts val="305"/>
              </a:spcBef>
              <a:tabLst>
                <a:tab pos="213995" algn="l"/>
              </a:tabLst>
            </a:pPr>
            <a:endParaRPr lang="en-US" altLang="ko-KR" sz="2000" spc="35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3. Go Cam! 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어플 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(</a:t>
            </a:r>
            <a:r>
              <a:rPr lang="ko-KR" altLang="en-US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손을 오므렸다 펴면 작동 타이머가 작동하는 카메라</a:t>
            </a: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305"/>
              </a:spcBef>
              <a:tabLst>
                <a:tab pos="213995" algn="l"/>
              </a:tabLst>
            </a:pPr>
            <a:r>
              <a:rPr lang="en-US" altLang="ko-KR" sz="2000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   - </a:t>
            </a:r>
            <a:r>
              <a:rPr lang="ko-KR" altLang="en-US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삼성 </a:t>
            </a:r>
            <a:r>
              <a:rPr lang="en-US" altLang="ko-KR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galaxy 8</a:t>
            </a:r>
            <a:r>
              <a:rPr lang="ko-KR" altLang="en-US" sz="2000" u="sng" spc="35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부터 일반 카메라에서 동일 기능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13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8366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8DD9BC-8D46-4F8A-A270-02DAA93225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2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BC9CB40-81DF-4FDF-9BFB-96A1589627F0}"/>
              </a:ext>
            </a:extLst>
          </p:cNvPr>
          <p:cNvSpPr txBox="1"/>
          <p:nvPr/>
        </p:nvSpPr>
        <p:spPr>
          <a:xfrm>
            <a:off x="2029349" y="2612225"/>
            <a:ext cx="7310070" cy="2798843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S</a:t>
            </a:r>
            <a:r>
              <a:rPr lang="ko-KR" alt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펜 에어 액션</a:t>
            </a:r>
            <a:endParaRPr lang="en-US" sz="245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70560" lvl="1" indent="-201295"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Galaxy note 20</a:t>
            </a:r>
          </a:p>
          <a:p>
            <a:pPr marL="670560" lvl="1" indent="-201295"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Galaxy note 10</a:t>
            </a:r>
          </a:p>
          <a:p>
            <a:pPr marL="213360" indent="-201295"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갤럭시 </a:t>
            </a:r>
            <a:r>
              <a:rPr lang="ko-KR" altLang="en-US" sz="2450" dirty="0" err="1">
                <a:latin typeface="휴먼매직체" pitchFamily="18" charset="-127"/>
                <a:ea typeface="휴먼매직체" pitchFamily="18" charset="-127"/>
                <a:cs typeface="Noto Sans CJK JP Regular"/>
              </a:rPr>
              <a:t>워치</a:t>
            </a:r>
            <a:r>
              <a:rPr lang="en-US" altLang="ko-KR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3 </a:t>
            </a:r>
            <a:r>
              <a:rPr lang="ko-KR" alt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제스처 인식</a:t>
            </a:r>
            <a:endParaRPr lang="en-US" altLang="ko-KR" sz="245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213360" indent="-201295"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Galaxy S9+ vs Galaxy S10+ </a:t>
            </a:r>
            <a:r>
              <a:rPr lang="ko-KR" altLang="en-US" sz="2450" dirty="0">
                <a:latin typeface="휴먼매직체" pitchFamily="18" charset="-127"/>
                <a:ea typeface="휴먼매직체" pitchFamily="18" charset="-127"/>
                <a:cs typeface="Noto Sans CJK JP Regular"/>
              </a:rPr>
              <a:t>제스처 인식 비교</a:t>
            </a:r>
            <a:endParaRPr lang="en-US" altLang="ko-KR" sz="2450" dirty="0"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213360" indent="-201295">
              <a:spcBef>
                <a:spcPts val="68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dirty="0">
                <a:latin typeface="휴먼매직체" pitchFamily="18" charset="-127"/>
                <a:ea typeface="휴먼매직체" pitchFamily="18" charset="-127"/>
                <a:cs typeface="Arial"/>
              </a:rPr>
              <a:t>아이폰 모션 인식 기능</a:t>
            </a:r>
            <a:endParaRPr lang="en-US" sz="2450" dirty="0">
              <a:latin typeface="휴먼매직체" pitchFamily="18" charset="-127"/>
              <a:ea typeface="휴먼매직체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7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>
                <a:latin typeface="휴먼둥근헤드라인" pitchFamily="18" charset="-127"/>
                <a:ea typeface="휴먼둥근헤드라인" pitchFamily="18" charset="-127"/>
              </a:rPr>
              <a:t>S</a:t>
            </a:r>
            <a:r>
              <a:rPr lang="ko-KR" altLang="en-US" sz="2800" dirty="0">
                <a:latin typeface="휴먼둥근헤드라인" pitchFamily="18" charset="-127"/>
                <a:ea typeface="휴먼둥근헤드라인" pitchFamily="18" charset="-127"/>
              </a:rPr>
              <a:t>펜 에어 </a:t>
            </a:r>
            <a:r>
              <a:rPr lang="ko-KR" altLang="en-US" sz="2800" dirty="0"/>
              <a:t>액션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7725" y="1674145"/>
            <a:ext cx="9620269" cy="275524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r>
              <a:rPr lang="ko-KR" altLang="en-US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에어 액션이란</a:t>
            </a:r>
            <a:r>
              <a:rPr lang="en-US" altLang="ko-KR" sz="2450" spc="35" dirty="0">
                <a:solidFill>
                  <a:srgbClr val="006FBF"/>
                </a:solidFill>
                <a:latin typeface="휴먼매직체" pitchFamily="18" charset="-127"/>
                <a:ea typeface="휴먼매직체" pitchFamily="18" charset="-127"/>
                <a:cs typeface="Noto Sans CJK JP Regular"/>
              </a:rPr>
              <a:t>?</a:t>
            </a:r>
          </a:p>
          <a:p>
            <a:pPr marL="213360" indent="-201295">
              <a:lnSpc>
                <a:spcPct val="100000"/>
              </a:lnSpc>
              <a:spcBef>
                <a:spcPts val="305"/>
              </a:spcBef>
              <a:buFont typeface="Wingdings"/>
              <a:buChar char=""/>
              <a:tabLst>
                <a:tab pos="213995" algn="l"/>
              </a:tabLst>
            </a:pPr>
            <a:endParaRPr lang="ko-KR" altLang="en-US" sz="2450" spc="35" dirty="0">
              <a:solidFill>
                <a:srgbClr val="006FBF"/>
              </a:solidFill>
              <a:latin typeface="휴먼매직체" pitchFamily="18" charset="-127"/>
              <a:ea typeface="휴먼매직체" pitchFamily="18" charset="-127"/>
              <a:cs typeface="Noto Sans CJK JP Regular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S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펜의 버튼을 누르거나 손에 들고 움직이는 동작을 해서 카메라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미디어 등 다양한 앱을 제어할 수 있다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 </a:t>
            </a: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endParaRPr lang="en-US" altLang="ko-KR" sz="2400" dirty="0">
              <a:latin typeface="휴먼매직체" pitchFamily="18" charset="-127"/>
              <a:ea typeface="휴먼매직체" pitchFamily="18" charset="-127"/>
            </a:endParaRPr>
          </a:p>
          <a:p>
            <a:pPr marL="626110" lvl="1" indent="-213995">
              <a:lnSpc>
                <a:spcPct val="100000"/>
              </a:lnSpc>
              <a:spcBef>
                <a:spcPts val="165"/>
              </a:spcBef>
              <a:buSzPct val="95238"/>
              <a:buFont typeface="Wingdings"/>
              <a:buChar char=""/>
              <a:tabLst>
                <a:tab pos="626745" algn="l"/>
              </a:tabLst>
            </a:pP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한 번 누르기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두 번 누르기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수평 동작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수직 동작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400" dirty="0">
                <a:latin typeface="휴먼매직체" pitchFamily="18" charset="-127"/>
                <a:ea typeface="휴먼매직체" pitchFamily="18" charset="-127"/>
              </a:rPr>
              <a:t>회전 등 다양한 동작을 인식해 미리 설정한 명령을 실행한다</a:t>
            </a:r>
            <a:r>
              <a:rPr lang="en-US" altLang="ko-KR" sz="2400" dirty="0">
                <a:latin typeface="휴먼매직체" pitchFamily="18" charset="-127"/>
                <a:ea typeface="휴먼매직체" pitchFamily="18" charset="-127"/>
              </a:rPr>
              <a:t>.</a:t>
            </a:r>
            <a:endParaRPr lang="ko-KR" altLang="en-US" sz="2400" dirty="0"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3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508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20 </a:t>
            </a:r>
            <a:r>
              <a:rPr lang="ko-KR" altLang="en-US" sz="2800" dirty="0"/>
              <a:t>에어액션 </a:t>
            </a:r>
            <a:r>
              <a:rPr lang="en-US" altLang="ko-KR" sz="2800" dirty="0"/>
              <a:t>(1/5)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4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F2FE87-A450-484F-8058-792F2A13A80A}"/>
              </a:ext>
            </a:extLst>
          </p:cNvPr>
          <p:cNvSpPr txBox="1"/>
          <p:nvPr/>
        </p:nvSpPr>
        <p:spPr>
          <a:xfrm>
            <a:off x="807726" y="1975561"/>
            <a:ext cx="1150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–  </a:t>
            </a:r>
            <a:r>
              <a:rPr lang="ko-KR" altLang="en-US" b="1" dirty="0"/>
              <a:t>노트</a:t>
            </a:r>
            <a:r>
              <a:rPr lang="en-US" altLang="ko-KR" b="1" dirty="0"/>
              <a:t>9</a:t>
            </a:r>
            <a:r>
              <a:rPr lang="ko-KR" altLang="en-US" b="1" dirty="0"/>
              <a:t>부터 특정 앱에서 에어액션 기능을 제공하였지만</a:t>
            </a:r>
            <a:r>
              <a:rPr lang="en-US" altLang="ko-KR" b="1" dirty="0"/>
              <a:t>, </a:t>
            </a:r>
            <a:r>
              <a:rPr lang="ko-KR" altLang="en-US" b="1" dirty="0"/>
              <a:t>화면 어느 곳에서나 쓰고 싶은 </a:t>
            </a:r>
            <a:endParaRPr lang="en-US" altLang="ko-KR" b="1" dirty="0"/>
          </a:p>
          <a:p>
            <a:r>
              <a:rPr lang="en-US" altLang="ko-KR" b="1" dirty="0"/>
              <a:t>   </a:t>
            </a:r>
            <a:r>
              <a:rPr lang="ko-KR" altLang="en-US" b="1" dirty="0"/>
              <a:t>고객의 니즈를 반영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EB2E3AB-C6FE-4E8A-80E5-DAE19877439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5347" y="3092971"/>
            <a:ext cx="8373604" cy="31794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6952C69-7A39-4985-AF5C-2A91A776406F}"/>
              </a:ext>
            </a:extLst>
          </p:cNvPr>
          <p:cNvSpPr txBox="1"/>
          <p:nvPr/>
        </p:nvSpPr>
        <p:spPr>
          <a:xfrm>
            <a:off x="1005346" y="2655983"/>
            <a:ext cx="288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Smart select (</a:t>
            </a:r>
            <a:r>
              <a:rPr lang="ko-KR" altLang="en-US" b="1" dirty="0"/>
              <a:t>아래 꺾쇠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1554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20 </a:t>
            </a:r>
            <a:r>
              <a:rPr lang="ko-KR" altLang="en-US" sz="2800" dirty="0"/>
              <a:t>에어액션</a:t>
            </a:r>
            <a:r>
              <a:rPr lang="en-US" altLang="ko-KR" sz="2800" dirty="0"/>
              <a:t>(2/5)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5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D648CF-AD62-4280-9F82-B8BFE53650AC}"/>
              </a:ext>
            </a:extLst>
          </p:cNvPr>
          <p:cNvSpPr txBox="1"/>
          <p:nvPr/>
        </p:nvSpPr>
        <p:spPr>
          <a:xfrm>
            <a:off x="692150" y="1811221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Screen Write (</a:t>
            </a:r>
            <a:r>
              <a:rPr lang="ko-KR" altLang="en-US" b="1" dirty="0"/>
              <a:t>흔들기</a:t>
            </a:r>
            <a:r>
              <a:rPr lang="en-US" altLang="ko-KR" b="1" dirty="0"/>
              <a:t>) – </a:t>
            </a:r>
            <a:r>
              <a:rPr lang="ko-KR" altLang="en-US" b="1" dirty="0"/>
              <a:t>캡쳐 후 쓰기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D894E75-0527-4B62-B2C4-9D5B8467524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9619" y="2268018"/>
            <a:ext cx="8087563" cy="39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20 </a:t>
            </a:r>
            <a:r>
              <a:rPr lang="ko-KR" altLang="en-US" sz="2800" dirty="0"/>
              <a:t>에어액션</a:t>
            </a:r>
            <a:r>
              <a:rPr lang="en-US" altLang="ko-KR" sz="2800" dirty="0"/>
              <a:t>(3/5)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6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D36E281-6865-412B-95F8-362818F93B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5847" y="2175543"/>
            <a:ext cx="8071335" cy="40999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D316AE3-83B4-4C5E-81C2-AA0FD3427439}"/>
              </a:ext>
            </a:extLst>
          </p:cNvPr>
          <p:cNvSpPr txBox="1"/>
          <p:nvPr/>
        </p:nvSpPr>
        <p:spPr>
          <a:xfrm>
            <a:off x="835847" y="1758132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Back(</a:t>
            </a:r>
            <a:r>
              <a:rPr lang="ko-KR" altLang="en-US" b="1" dirty="0"/>
              <a:t>왼쪽 꺾쇠</a:t>
            </a:r>
            <a:r>
              <a:rPr lang="en-US" altLang="ko-KR" b="1" dirty="0"/>
              <a:t>) – </a:t>
            </a:r>
            <a:r>
              <a:rPr lang="ko-KR" altLang="en-US" b="1" dirty="0"/>
              <a:t>뒤로 가기</a:t>
            </a:r>
          </a:p>
        </p:txBody>
      </p:sp>
    </p:spTree>
    <p:extLst>
      <p:ext uri="{BB962C8B-B14F-4D97-AF65-F5344CB8AC3E}">
        <p14:creationId xmlns:p14="http://schemas.microsoft.com/office/powerpoint/2010/main" val="321054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20 </a:t>
            </a:r>
            <a:r>
              <a:rPr lang="ko-KR" altLang="en-US" sz="2800" dirty="0"/>
              <a:t>에어액션</a:t>
            </a:r>
            <a:r>
              <a:rPr lang="en-US" altLang="ko-KR" sz="2800" dirty="0"/>
              <a:t>(4/5)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7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3498F-A9C1-498A-8FED-E49BD9237536}"/>
              </a:ext>
            </a:extLst>
          </p:cNvPr>
          <p:cNvSpPr txBox="1"/>
          <p:nvPr/>
        </p:nvSpPr>
        <p:spPr>
          <a:xfrm>
            <a:off x="793312" y="1789485"/>
            <a:ext cx="499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Recent App(</a:t>
            </a:r>
            <a:r>
              <a:rPr lang="ko-KR" altLang="en-US" b="1" dirty="0"/>
              <a:t>오른쪽 꺾쇠</a:t>
            </a:r>
            <a:r>
              <a:rPr lang="en-US" altLang="ko-KR" b="1" dirty="0"/>
              <a:t>) – </a:t>
            </a:r>
            <a:r>
              <a:rPr lang="ko-KR" altLang="en-US" b="1" dirty="0"/>
              <a:t>최근 사용 앱 실행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A91B22F-2F65-44BA-9208-21AC4A10D3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9686" y="2206478"/>
            <a:ext cx="7686675" cy="3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20 </a:t>
            </a:r>
            <a:r>
              <a:rPr lang="ko-KR" altLang="en-US" sz="2800" dirty="0"/>
              <a:t>에어액션</a:t>
            </a:r>
            <a:r>
              <a:rPr lang="en-US" altLang="ko-KR" sz="2800" dirty="0"/>
              <a:t>(5/5)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8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7CC9E-40E0-45DC-B3EA-896A1EA1DDA4}"/>
              </a:ext>
            </a:extLst>
          </p:cNvPr>
          <p:cNvSpPr txBox="1"/>
          <p:nvPr/>
        </p:nvSpPr>
        <p:spPr>
          <a:xfrm>
            <a:off x="730378" y="2006441"/>
            <a:ext cx="45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home(</a:t>
            </a:r>
            <a:r>
              <a:rPr lang="ko-KR" altLang="en-US" b="1" dirty="0"/>
              <a:t>위쪽 꺾쇠</a:t>
            </a:r>
            <a:r>
              <a:rPr lang="en-US" altLang="ko-KR" b="1" dirty="0"/>
              <a:t>) – </a:t>
            </a:r>
            <a:r>
              <a:rPr lang="ko-KR" altLang="en-US" b="1" dirty="0"/>
              <a:t>홈으로 돌아가기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35C7090-3AF6-4998-AAD9-76B0102AB5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1800" y="2480730"/>
            <a:ext cx="7610475" cy="37475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6AAB58-50E7-4B1E-88B7-FA82C6932109}"/>
              </a:ext>
            </a:extLst>
          </p:cNvPr>
          <p:cNvSpPr txBox="1"/>
          <p:nvPr/>
        </p:nvSpPr>
        <p:spPr>
          <a:xfrm>
            <a:off x="7316853" y="1935598"/>
            <a:ext cx="408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https://youtu.be/8zkAwKJAWiY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97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166" y="773061"/>
            <a:ext cx="10191750" cy="6011545"/>
            <a:chOff x="420166" y="773061"/>
            <a:chExt cx="10191750" cy="6011545"/>
          </a:xfrm>
        </p:grpSpPr>
        <p:sp>
          <p:nvSpPr>
            <p:cNvPr id="3" name="object 3"/>
            <p:cNvSpPr/>
            <p:nvPr/>
          </p:nvSpPr>
          <p:spPr>
            <a:xfrm>
              <a:off x="420166" y="773785"/>
              <a:ext cx="200025" cy="6010910"/>
            </a:xfrm>
            <a:custGeom>
              <a:avLst/>
              <a:gdLst/>
              <a:ahLst/>
              <a:cxnLst/>
              <a:rect l="l" t="t" r="r" b="b"/>
              <a:pathLst>
                <a:path w="200025" h="6010909">
                  <a:moveTo>
                    <a:pt x="199428" y="0"/>
                  </a:moveTo>
                  <a:lnTo>
                    <a:pt x="0" y="0"/>
                  </a:lnTo>
                  <a:lnTo>
                    <a:pt x="0" y="6010465"/>
                  </a:lnTo>
                  <a:lnTo>
                    <a:pt x="199428" y="6010465"/>
                  </a:lnTo>
                  <a:lnTo>
                    <a:pt x="199428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594" y="6433921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60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594" y="1680070"/>
              <a:ext cx="9986645" cy="0"/>
            </a:xfrm>
            <a:custGeom>
              <a:avLst/>
              <a:gdLst/>
              <a:ahLst/>
              <a:cxnLst/>
              <a:rect l="l" t="t" r="r" b="b"/>
              <a:pathLst>
                <a:path w="9986645">
                  <a:moveTo>
                    <a:pt x="0" y="0"/>
                  </a:moveTo>
                  <a:lnTo>
                    <a:pt x="9986505" y="0"/>
                  </a:lnTo>
                </a:path>
              </a:pathLst>
            </a:custGeom>
            <a:ln w="106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594" y="6462852"/>
              <a:ext cx="1536175" cy="277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8689" y="898080"/>
              <a:ext cx="392760" cy="1056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3192" y="1003782"/>
              <a:ext cx="615022" cy="21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3192" y="1220076"/>
              <a:ext cx="631774" cy="108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93875" y="1328216"/>
              <a:ext cx="564781" cy="108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0413" y="1436369"/>
              <a:ext cx="411035" cy="108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9408" y="884123"/>
              <a:ext cx="427774" cy="104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72843" y="988555"/>
              <a:ext cx="659168" cy="426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6361" y="1415046"/>
              <a:ext cx="452132" cy="1066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32963" y="773061"/>
              <a:ext cx="301421" cy="7687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72638" y="849934"/>
              <a:ext cx="685050" cy="3533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72638" y="1203312"/>
              <a:ext cx="715492" cy="8834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86812" y="1291666"/>
              <a:ext cx="618070" cy="8834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17266" y="1380007"/>
              <a:ext cx="616534" cy="8834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37053" y="1468348"/>
              <a:ext cx="596747" cy="8834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73590" y="1556689"/>
              <a:ext cx="304469" cy="837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5565" y="806373"/>
              <a:ext cx="490194" cy="9382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58159" y="900201"/>
              <a:ext cx="689622" cy="959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745992" y="996162"/>
              <a:ext cx="701789" cy="9596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26193" y="1092123"/>
              <a:ext cx="701801" cy="959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74440" y="1188084"/>
              <a:ext cx="723099" cy="9596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74440" y="1284046"/>
              <a:ext cx="707885" cy="19190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40366" y="1475955"/>
              <a:ext cx="499325" cy="8987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슬라이드 번호 개체 틀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R="36195" algn="r">
              <a:spcBef>
                <a:spcPts val="25"/>
              </a:spcBef>
            </a:pPr>
            <a:endParaRPr lang="en-US" i="0" spc="-55" dirty="0">
              <a:latin typeface="Trebuchet MS"/>
              <a:cs typeface="Trebuchet MS"/>
            </a:endParaRPr>
          </a:p>
          <a:p>
            <a:pPr marR="36195" algn="r">
              <a:spcBef>
                <a:spcPts val="25"/>
              </a:spcBef>
            </a:pPr>
            <a:r>
              <a:rPr lang="en-US" altLang="ko-KR" i="0" spc="-55" dirty="0">
                <a:latin typeface="Trebuchet MS"/>
                <a:cs typeface="Trebuchet MS"/>
              </a:rPr>
              <a:t>(</a:t>
            </a:r>
            <a:fld id="{81D60167-4931-47E6-BA6A-407CBD079E47}" type="slidenum">
              <a:rPr lang="en-US" altLang="ko-KR" i="0" spc="-5" smtClean="0">
                <a:latin typeface="Trebuchet MS"/>
                <a:cs typeface="Trebuchet MS"/>
              </a:rPr>
              <a:pPr marR="36195" algn="r">
                <a:spcBef>
                  <a:spcPts val="25"/>
                </a:spcBef>
              </a:pPr>
              <a:t>9</a:t>
            </a:fld>
            <a:r>
              <a:rPr lang="en-US" altLang="ko-KR" i="0" spc="-114" dirty="0">
                <a:latin typeface="Trebuchet MS"/>
                <a:cs typeface="Trebuchet MS"/>
              </a:rPr>
              <a:t>/</a:t>
            </a:r>
            <a:r>
              <a:rPr lang="en-US" altLang="ko-KR" i="0" spc="-5" dirty="0">
                <a:latin typeface="Trebuchet MS"/>
                <a:cs typeface="Trebuchet MS"/>
              </a:rPr>
              <a:t>13</a:t>
            </a:r>
            <a:r>
              <a:rPr lang="en-US" altLang="ko-KR" i="0" spc="-50" dirty="0">
                <a:latin typeface="Trebuchet MS"/>
                <a:cs typeface="Trebuchet MS"/>
              </a:rPr>
              <a:t>)</a:t>
            </a:r>
            <a:endParaRPr lang="en-US" altLang="ko-KR" dirty="0">
              <a:latin typeface="Trebuchet MS"/>
              <a:cs typeface="Trebuchet MS"/>
            </a:endParaRPr>
          </a:p>
        </p:txBody>
      </p:sp>
      <p:sp>
        <p:nvSpPr>
          <p:cNvPr id="38" name="object 29">
            <a:extLst>
              <a:ext uri="{FF2B5EF4-FFF2-40B4-BE49-F238E27FC236}">
                <a16:creationId xmlns:a16="http://schemas.microsoft.com/office/drawing/2014/main" id="{047CBC4B-9495-487C-BABD-C43CD8E1B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7726" y="996000"/>
            <a:ext cx="60572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301875" algn="l"/>
                <a:tab pos="3816985" algn="l"/>
                <a:tab pos="5022215" algn="l"/>
              </a:tabLst>
            </a:pPr>
            <a:r>
              <a:rPr lang="en-US" sz="2800" dirty="0"/>
              <a:t>Galaxy</a:t>
            </a:r>
            <a:r>
              <a:rPr lang="ko-KR" altLang="en-US" sz="2800" dirty="0"/>
              <a:t> </a:t>
            </a:r>
            <a:r>
              <a:rPr lang="en-US" altLang="ko-KR" sz="2800" dirty="0"/>
              <a:t>Note</a:t>
            </a:r>
            <a:r>
              <a:rPr lang="ko-KR" altLang="en-US" sz="2800" dirty="0"/>
              <a:t> </a:t>
            </a:r>
            <a:r>
              <a:rPr lang="en-US" altLang="ko-KR" sz="2800" dirty="0"/>
              <a:t>10 </a:t>
            </a:r>
            <a:r>
              <a:rPr lang="ko-KR" altLang="en-US" sz="2800" dirty="0"/>
              <a:t>에어액션</a:t>
            </a:r>
            <a:r>
              <a:rPr lang="en-US" altLang="ko-KR" sz="2800" dirty="0"/>
              <a:t>(1/2)</a:t>
            </a:r>
            <a:endParaRPr sz="2800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AE21663-9217-4FAD-B561-F425602A08A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8146" y="2545506"/>
            <a:ext cx="9688866" cy="37650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6110EA9-5770-4E7B-9980-B22FF567AC12}"/>
              </a:ext>
            </a:extLst>
          </p:cNvPr>
          <p:cNvSpPr txBox="1"/>
          <p:nvPr/>
        </p:nvSpPr>
        <p:spPr>
          <a:xfrm>
            <a:off x="622315" y="1879828"/>
            <a:ext cx="840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갤럭시 노트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버튼을 누른 채 좌우로 움직여 촬영모드</a:t>
            </a:r>
            <a:r>
              <a:rPr lang="en-US" altLang="ko-KR" dirty="0"/>
              <a:t>, </a:t>
            </a:r>
            <a:r>
              <a:rPr lang="ko-KR" altLang="en-US" dirty="0"/>
              <a:t>상하로 움직여 카메라 방향 전환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810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</TotalTime>
  <Words>494</Words>
  <Application>Microsoft Office PowerPoint</Application>
  <PresentationFormat>사용자 지정</PresentationFormat>
  <Paragraphs>86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Noto Sans CJK JP Regular</vt:lpstr>
      <vt:lpstr>맑은 고딕</vt:lpstr>
      <vt:lpstr>휴먼둥근헤드라인</vt:lpstr>
      <vt:lpstr>휴먼매직체</vt:lpstr>
      <vt:lpstr>Arial</vt:lpstr>
      <vt:lpstr>Calibri</vt:lpstr>
      <vt:lpstr>MV Boli</vt:lpstr>
      <vt:lpstr>Times New Roman</vt:lpstr>
      <vt:lpstr>Trebuchet MS</vt:lpstr>
      <vt:lpstr>Wingdings</vt:lpstr>
      <vt:lpstr>Office Theme</vt:lpstr>
      <vt:lpstr>스마트폰, 웨어러블 기기  제스처 인식 &amp; sensor 조사 IISL  2020.08.15 박은화, 이소윤</vt:lpstr>
      <vt:lpstr>PowerPoint 프레젠테이션</vt:lpstr>
      <vt:lpstr>S펜 에어 액션</vt:lpstr>
      <vt:lpstr>Galaxy Note 20 에어액션 (1/5)</vt:lpstr>
      <vt:lpstr>Galaxy Note 20 에어액션(2/5)</vt:lpstr>
      <vt:lpstr>Galaxy Note 20 에어액션(3/5)</vt:lpstr>
      <vt:lpstr>Galaxy Note 20 에어액션(4/5)</vt:lpstr>
      <vt:lpstr>Galaxy Note 20 에어액션(5/5)</vt:lpstr>
      <vt:lpstr>Galaxy Note 10 에어액션(1/2)</vt:lpstr>
      <vt:lpstr>Galaxy Note 10 특이 센서</vt:lpstr>
      <vt:lpstr>Galaxy Watch3</vt:lpstr>
      <vt:lpstr>Galaxy S9+ vs Galaxy S10+ 제스처 인식 비교 </vt:lpstr>
      <vt:lpstr>아이폰 제스처 인식 기능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Sensors in Our Smartphones IISL</dc:title>
  <dc:creator>iisl</dc:creator>
  <cp:lastModifiedBy>박 은화</cp:lastModifiedBy>
  <cp:revision>89</cp:revision>
  <dcterms:created xsi:type="dcterms:W3CDTF">2020-01-01T11:50:31Z</dcterms:created>
  <dcterms:modified xsi:type="dcterms:W3CDTF">2020-08-15T11:06:24Z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2019-12-04T00:00:00Z</vt:filetime>
  </property>
  <property fmtid="{D5CDD505-2E9C-101B-9397-08002B2CF9AE}" pid="3" name="Creator">
    <vt:lpwstr>Hancom PDF 1.3.0.534</vt:lpwstr>
  </property>
  <property fmtid="{D5CDD505-2E9C-101B-9397-08002B2CF9AE}" pid="4" name="LastSaved">
    <vt:filetime>2020-01-01T00:00:00Z</vt:filetime>
  </property>
</Properties>
</file>